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</p:sldMasterIdLst>
  <p:notesMasterIdLst>
    <p:notesMasterId r:id="rId8"/>
  </p:notesMasterIdLst>
  <p:handoutMasterIdLst>
    <p:handoutMasterId r:id="rId9"/>
  </p:handoutMasterIdLst>
  <p:sldIdLst>
    <p:sldId id="374" r:id="rId3"/>
    <p:sldId id="373" r:id="rId4"/>
    <p:sldId id="376" r:id="rId5"/>
    <p:sldId id="371" r:id="rId6"/>
    <p:sldId id="377" r:id="rId7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1" autoAdjust="0"/>
    <p:restoredTop sz="79053" autoAdjust="0"/>
  </p:normalViewPr>
  <p:slideViewPr>
    <p:cSldViewPr snapToGrid="0" snapToObjects="1">
      <p:cViewPr varScale="1">
        <p:scale>
          <a:sx n="67" d="100"/>
          <a:sy n="67" d="100"/>
        </p:scale>
        <p:origin x="7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3126" y="-78"/>
      </p:cViewPr>
      <p:guideLst>
        <p:guide orient="horz" pos="2928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r">
              <a:defRPr sz="1200"/>
            </a:lvl1pPr>
          </a:lstStyle>
          <a:p>
            <a:fld id="{178ECAAB-D0FC-48C8-9D9F-C34212531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5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463550"/>
            <a:ext cx="2235200" cy="1677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2" rIns="92807" bIns="464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75847" y="2247484"/>
            <a:ext cx="6440365" cy="6582485"/>
          </a:xfrm>
          <a:prstGeom prst="rect">
            <a:avLst/>
          </a:prstGeom>
        </p:spPr>
        <p:txBody>
          <a:bodyPr vert="horz" lIns="92807" tIns="46402" rIns="92807" bIns="464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829968"/>
            <a:ext cx="2971800" cy="464820"/>
          </a:xfrm>
          <a:prstGeom prst="rect">
            <a:avLst/>
          </a:prstGeom>
        </p:spPr>
        <p:txBody>
          <a:bodyPr vert="horz" lIns="92807" tIns="46402" rIns="92807" bIns="46402" rtlCol="0" anchor="b"/>
          <a:lstStyle>
            <a:lvl1pPr algn="r">
              <a:defRPr sz="1200"/>
            </a:lvl1pPr>
          </a:lstStyle>
          <a:p>
            <a:fld id="{D780F43A-5F96-4128-998A-6C0546B4F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69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&amp;T Power Point2-fro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2227"/>
            <a:ext cx="7772400" cy="1470025"/>
          </a:xfrm>
        </p:spPr>
        <p:txBody>
          <a:bodyPr>
            <a:noAutofit/>
          </a:bodyPr>
          <a:lstStyle>
            <a:lvl1pPr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2166"/>
            <a:ext cx="6400800" cy="1109211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pic>
        <p:nvPicPr>
          <p:cNvPr id="6" name="Picture 5" descr="S&amp;T Power Point2-fro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32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6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316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03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96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46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63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94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5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362"/>
            <a:ext cx="8229600" cy="6461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7130"/>
            <a:ext cx="8229600" cy="4779220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000" b="1"/>
            </a:lvl1pPr>
            <a:lvl2pPr marL="793750" indent="-331788">
              <a:buFont typeface="Wingdings" pitchFamily="2" charset="2"/>
              <a:buChar char="Ø"/>
              <a:defRPr sz="2500"/>
            </a:lvl2pPr>
            <a:lvl3pPr marL="1260475" indent="-346075">
              <a:buFont typeface="Wingdings" pitchFamily="2" charset="2"/>
              <a:buChar char="v"/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44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42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8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65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077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70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54262"/>
            <a:ext cx="4038600" cy="37435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04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6552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05284"/>
            <a:ext cx="4040188" cy="30192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36552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05284"/>
            <a:ext cx="4041775" cy="3076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9211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59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6859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064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9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9963"/>
            <a:ext cx="5486400" cy="38076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B2AA5B-1344-0943-9C2A-8E645AF188A5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6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9857"/>
            <a:ext cx="8229600" cy="592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686"/>
            <a:ext cx="8229600" cy="474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8336-C848-7F43-BE2F-5A606274D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&amp;T Power Point2-fronttake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3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3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itchFamily="2" charset="2"/>
        <a:buChar char="§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93750" indent="-331788" algn="l" defTabSz="457200" rtl="0" eaLnBrk="1" latinLnBrk="0" hangingPunct="1">
        <a:spcBef>
          <a:spcPct val="20000"/>
        </a:spcBef>
        <a:buFont typeface="Wingdings" pitchFamily="2" charset="2"/>
        <a:buChar char="Ø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475" indent="-346075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54263"/>
            <a:ext cx="8229600" cy="3710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6E1CE-9897-B147-B583-7399865CB231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835F4-0BB7-7049-A094-6DB8096D52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&amp;T Power Point2-prin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6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Senate President’s Goals for 2015/2016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campus more efficient</a:t>
            </a:r>
          </a:p>
          <a:p>
            <a:pPr lvl="1"/>
            <a:r>
              <a:rPr lang="en-US" dirty="0" smtClean="0"/>
              <a:t>Simplify/accelerate faculty hiring process</a:t>
            </a:r>
          </a:p>
          <a:p>
            <a:pPr lvl="2"/>
            <a:r>
              <a:rPr lang="en-US" dirty="0" smtClean="0"/>
              <a:t>Time limits on each hiring step</a:t>
            </a:r>
          </a:p>
          <a:p>
            <a:pPr lvl="2"/>
            <a:r>
              <a:rPr lang="en-US" dirty="0" smtClean="0"/>
              <a:t>Reduce number of steps as seen by faculty</a:t>
            </a:r>
          </a:p>
          <a:p>
            <a:pPr lvl="1"/>
            <a:r>
              <a:rPr lang="en-US" dirty="0" smtClean="0"/>
              <a:t>Other processes – please bring to my attention</a:t>
            </a:r>
          </a:p>
          <a:p>
            <a:r>
              <a:rPr lang="en-US" dirty="0"/>
              <a:t>Increase faculty involvement in decision making</a:t>
            </a:r>
          </a:p>
          <a:p>
            <a:pPr lvl="1"/>
            <a:r>
              <a:rPr lang="en-US" dirty="0"/>
              <a:t>Example: Budget making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Pass a bylaw amendment for the dean hiring process</a:t>
            </a:r>
            <a:endParaRPr lang="en-US" dirty="0"/>
          </a:p>
          <a:p>
            <a:r>
              <a:rPr lang="en-US" dirty="0" smtClean="0"/>
              <a:t>Increase communication between faculty and administration</a:t>
            </a:r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0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285"/>
            <a:ext cx="8229600" cy="53360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Tenure </a:t>
            </a:r>
            <a:r>
              <a:rPr lang="en-US" dirty="0"/>
              <a:t>and </a:t>
            </a:r>
            <a:r>
              <a:rPr lang="en-US" dirty="0" smtClean="0"/>
              <a:t>post-tenure review </a:t>
            </a:r>
          </a:p>
          <a:p>
            <a:pPr lvl="1"/>
            <a:r>
              <a:rPr lang="en-US" dirty="0" smtClean="0"/>
              <a:t>Tom Schuman is S&amp;T rep on this subcommittee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a statement on the value of </a:t>
            </a:r>
            <a:r>
              <a:rPr lang="en-US" dirty="0" smtClean="0"/>
              <a:t>tenure </a:t>
            </a:r>
          </a:p>
          <a:p>
            <a:pPr lvl="1"/>
            <a:r>
              <a:rPr lang="en-US" dirty="0" smtClean="0"/>
              <a:t>Conduct a </a:t>
            </a:r>
            <a:r>
              <a:rPr lang="en-US" dirty="0"/>
              <a:t>critical review of current </a:t>
            </a:r>
            <a:r>
              <a:rPr lang="en-US" dirty="0" smtClean="0"/>
              <a:t>policies</a:t>
            </a:r>
          </a:p>
          <a:p>
            <a:pPr lvl="1"/>
            <a:r>
              <a:rPr lang="en-US" dirty="0" smtClean="0"/>
              <a:t>Develop mechanisms </a:t>
            </a:r>
            <a:r>
              <a:rPr lang="en-US" dirty="0"/>
              <a:t>to </a:t>
            </a:r>
            <a:r>
              <a:rPr lang="en-US" dirty="0" smtClean="0"/>
              <a:t>reward </a:t>
            </a:r>
            <a:r>
              <a:rPr lang="en-US" dirty="0"/>
              <a:t>achieving faculty </a:t>
            </a:r>
            <a:r>
              <a:rPr lang="en-US" dirty="0" smtClean="0"/>
              <a:t>through their career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smtClean="0"/>
              <a:t>dentify </a:t>
            </a:r>
            <a:r>
              <a:rPr lang="en-US" dirty="0" smtClean="0"/>
              <a:t>areas </a:t>
            </a:r>
            <a:r>
              <a:rPr lang="en-US" dirty="0"/>
              <a:t>where current </a:t>
            </a:r>
            <a:r>
              <a:rPr lang="en-US" dirty="0" smtClean="0"/>
              <a:t>post-tenure </a:t>
            </a:r>
            <a:r>
              <a:rPr lang="en-US" dirty="0"/>
              <a:t>review policies should be </a:t>
            </a:r>
            <a:r>
              <a:rPr lang="en-US" dirty="0" smtClean="0"/>
              <a:t>modified</a:t>
            </a:r>
          </a:p>
          <a:p>
            <a:r>
              <a:rPr lang="en-US" dirty="0" smtClean="0"/>
              <a:t>Title IX</a:t>
            </a:r>
          </a:p>
          <a:p>
            <a:pPr lvl="1"/>
            <a:r>
              <a:rPr lang="en-US" dirty="0" smtClean="0"/>
              <a:t>Steve Grant is S&amp;T rep on this subcommittee</a:t>
            </a:r>
          </a:p>
          <a:p>
            <a:pPr lvl="1"/>
            <a:r>
              <a:rPr lang="en-US" dirty="0" smtClean="0"/>
              <a:t>Monitor effects and implementation of Title IX </a:t>
            </a:r>
          </a:p>
          <a:p>
            <a:pPr lvl="1"/>
            <a:r>
              <a:rPr lang="en-US" dirty="0" smtClean="0"/>
              <a:t>Suggest possible changes</a:t>
            </a:r>
          </a:p>
          <a:p>
            <a:r>
              <a:rPr lang="en-US" dirty="0" smtClean="0"/>
              <a:t>Suggestion for all campuses to take the </a:t>
            </a:r>
            <a:r>
              <a:rPr lang="en-US" dirty="0" err="1" smtClean="0"/>
              <a:t>Coache</a:t>
            </a:r>
            <a:r>
              <a:rPr lang="en-US" dirty="0" smtClean="0"/>
              <a:t> Faculty Climate survey</a:t>
            </a:r>
          </a:p>
          <a:p>
            <a:r>
              <a:rPr lang="en-US" dirty="0" smtClean="0"/>
              <a:t>Guns on Campus Law Suit</a:t>
            </a:r>
          </a:p>
        </p:txBody>
      </p:sp>
    </p:spTree>
    <p:extLst>
      <p:ext uri="{BB962C8B-B14F-4D97-AF65-F5344CB8AC3E}">
        <p14:creationId xmlns:p14="http://schemas.microsoft.com/office/powerpoint/2010/main" val="157587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9812"/>
            <a:ext cx="8229600" cy="926138"/>
          </a:xfrm>
        </p:spPr>
        <p:txBody>
          <a:bodyPr>
            <a:normAutofit fontScale="90000"/>
          </a:bodyPr>
          <a:lstStyle/>
          <a:p>
            <a:r>
              <a:rPr lang="en-US" dirty="0"/>
              <a:t>Retirement Medical </a:t>
            </a:r>
            <a:r>
              <a:rPr lang="en-US" dirty="0" smtClean="0"/>
              <a:t>Benefits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477922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Renetta</a:t>
            </a:r>
            <a:r>
              <a:rPr lang="en-US" dirty="0"/>
              <a:t> Gallup </a:t>
            </a:r>
            <a:r>
              <a:rPr lang="en-US" dirty="0" smtClean="0"/>
              <a:t>of UM System Benefits will address Faculty Senate at the November meeting</a:t>
            </a:r>
          </a:p>
          <a:p>
            <a:r>
              <a:rPr lang="en-US" dirty="0" smtClean="0"/>
              <a:t>UM System Total Rewards Advisory Committee has been effective in slowing down the administration decision process</a:t>
            </a:r>
          </a:p>
          <a:p>
            <a:r>
              <a:rPr lang="en-US" dirty="0" smtClean="0"/>
              <a:t>The issue:</a:t>
            </a:r>
          </a:p>
          <a:p>
            <a:pPr lvl="1"/>
            <a:r>
              <a:rPr lang="en-US" dirty="0" smtClean="0"/>
              <a:t>There has been a change to the rules in how future medical benefit liabilities are booked – future liabilities must be fully funded</a:t>
            </a:r>
          </a:p>
          <a:p>
            <a:pPr lvl="1"/>
            <a:r>
              <a:rPr lang="en-US" dirty="0" smtClean="0"/>
              <a:t>Liability is $1 billion in 2019</a:t>
            </a:r>
          </a:p>
          <a:p>
            <a:pPr lvl="1"/>
            <a:r>
              <a:rPr lang="en-US" dirty="0" smtClean="0"/>
              <a:t>Projected liability in 30 years exceeds $4.5 billion</a:t>
            </a:r>
          </a:p>
          <a:p>
            <a:pPr lvl="1"/>
            <a:r>
              <a:rPr lang="en-US" dirty="0" smtClean="0"/>
              <a:t>Funding this liability would take money away from salaries and other critical budget items</a:t>
            </a:r>
          </a:p>
        </p:txBody>
      </p:sp>
    </p:spTree>
    <p:extLst>
      <p:ext uri="{BB962C8B-B14F-4D97-AF65-F5344CB8AC3E}">
        <p14:creationId xmlns:p14="http://schemas.microsoft.com/office/powerpoint/2010/main" val="41681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9812"/>
            <a:ext cx="8229600" cy="926138"/>
          </a:xfrm>
        </p:spPr>
        <p:txBody>
          <a:bodyPr>
            <a:normAutofit fontScale="90000"/>
          </a:bodyPr>
          <a:lstStyle/>
          <a:p>
            <a:r>
              <a:rPr lang="en-US" dirty="0"/>
              <a:t>Retirement Medical </a:t>
            </a:r>
            <a:r>
              <a:rPr lang="en-US" dirty="0" smtClean="0"/>
              <a:t>Benefits for</a:t>
            </a:r>
            <a:br>
              <a:rPr lang="en-US" dirty="0" smtClean="0"/>
            </a:br>
            <a:r>
              <a:rPr lang="en-US" sz="4400" dirty="0" smtClean="0"/>
              <a:t>Current Retirees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4779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UM System leaders recommend that the university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Continue to offer insurance coverage to current </a:t>
            </a:r>
            <a:r>
              <a:rPr lang="en-US" dirty="0" smtClean="0"/>
              <a:t>retirees</a:t>
            </a:r>
          </a:p>
          <a:p>
            <a:r>
              <a:rPr lang="en-US" dirty="0" smtClean="0"/>
              <a:t>Continue </a:t>
            </a:r>
            <a:r>
              <a:rPr lang="en-US" dirty="0"/>
              <a:t>the premium subsidy for retirees currently participating in the UM </a:t>
            </a:r>
            <a:r>
              <a:rPr lang="en-US" dirty="0" smtClean="0"/>
              <a:t>plans</a:t>
            </a:r>
          </a:p>
          <a:p>
            <a:r>
              <a:rPr lang="en-US" dirty="0" smtClean="0"/>
              <a:t>Explore </a:t>
            </a:r>
            <a:r>
              <a:rPr lang="en-US" dirty="0"/>
              <a:t>market alternatives to the university’s existing retiree insurance program that lower costs for both </a:t>
            </a:r>
            <a:r>
              <a:rPr lang="en-US" dirty="0" smtClean="0"/>
              <a:t>retirees </a:t>
            </a:r>
            <a:r>
              <a:rPr lang="en-US" dirty="0"/>
              <a:t>and the </a:t>
            </a:r>
            <a:r>
              <a:rPr lang="en-US" dirty="0" smtClean="0"/>
              <a:t>university</a:t>
            </a:r>
          </a:p>
          <a:p>
            <a:r>
              <a:rPr lang="en-US" dirty="0" smtClean="0"/>
              <a:t>Have new </a:t>
            </a:r>
            <a:r>
              <a:rPr lang="en-US" dirty="0"/>
              <a:t>alternatives in place by January 1,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13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59812"/>
            <a:ext cx="8229600" cy="926138"/>
          </a:xfrm>
        </p:spPr>
        <p:txBody>
          <a:bodyPr>
            <a:normAutofit fontScale="90000"/>
          </a:bodyPr>
          <a:lstStyle/>
          <a:p>
            <a:r>
              <a:rPr lang="en-US" dirty="0"/>
              <a:t>Retirement Medical </a:t>
            </a:r>
            <a:r>
              <a:rPr lang="en-US" dirty="0" smtClean="0"/>
              <a:t>Benefits for</a:t>
            </a:r>
            <a:br>
              <a:rPr lang="en-US" dirty="0" smtClean="0"/>
            </a:br>
            <a:r>
              <a:rPr lang="en-US" sz="4400" dirty="0" smtClean="0"/>
              <a:t>Future Retirees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47792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discussion among UM </a:t>
            </a:r>
            <a:r>
              <a:rPr lang="en-US" dirty="0"/>
              <a:t>System </a:t>
            </a:r>
            <a:r>
              <a:rPr lang="en-US" dirty="0" smtClean="0"/>
              <a:t>admin and faculty leaders is ongoing</a:t>
            </a:r>
          </a:p>
          <a:p>
            <a:r>
              <a:rPr lang="en-US" dirty="0" smtClean="0"/>
              <a:t>Considering ending retirement medical benefits for future retirees after a given date in the future.</a:t>
            </a:r>
          </a:p>
          <a:p>
            <a:r>
              <a:rPr lang="en-US" dirty="0" smtClean="0"/>
              <a:t>For those who retire at age 65 or older, current plans on open market appear better than UM system plans, e.g. Medicare Advantage plans</a:t>
            </a:r>
          </a:p>
          <a:p>
            <a:r>
              <a:rPr lang="en-US" dirty="0" smtClean="0"/>
              <a:t>The problem is for those </a:t>
            </a:r>
            <a:r>
              <a:rPr lang="en-US" smtClean="0"/>
              <a:t>who retire </a:t>
            </a:r>
            <a:r>
              <a:rPr lang="en-US" dirty="0" smtClean="0"/>
              <a:t>before age 65 where comparable plans do not exist</a:t>
            </a:r>
          </a:p>
        </p:txBody>
      </p:sp>
    </p:spTree>
    <p:extLst>
      <p:ext uri="{BB962C8B-B14F-4D97-AF65-F5344CB8AC3E}">
        <p14:creationId xmlns:p14="http://schemas.microsoft.com/office/powerpoint/2010/main" val="2961463572"/>
      </p:ext>
    </p:extLst>
  </p:cSld>
  <p:clrMapOvr>
    <a:masterClrMapping/>
  </p:clrMapOvr>
</p:sld>
</file>

<file path=ppt/theme/theme1.xml><?xml version="1.0" encoding="utf-8"?>
<a:theme xmlns:a="http://schemas.openxmlformats.org/drawingml/2006/main" name="Sand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SandT</Template>
  <TotalTime>42846</TotalTime>
  <Words>370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SandT</vt:lpstr>
      <vt:lpstr>Print</vt:lpstr>
      <vt:lpstr>Faculty Senate President’s Goals for 2015/2016</vt:lpstr>
      <vt:lpstr>IFC</vt:lpstr>
      <vt:lpstr>Retirement Medical Benefits </vt:lpstr>
      <vt:lpstr>Retirement Medical Benefits for Current Retirees </vt:lpstr>
      <vt:lpstr>Retirement Medical Benefits for Future Retirees 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lindab</dc:creator>
  <cp:lastModifiedBy>Palmer, Barbara J.</cp:lastModifiedBy>
  <cp:revision>177</cp:revision>
  <cp:lastPrinted>2015-08-10T17:06:33Z</cp:lastPrinted>
  <dcterms:created xsi:type="dcterms:W3CDTF">2013-01-22T17:06:05Z</dcterms:created>
  <dcterms:modified xsi:type="dcterms:W3CDTF">2015-10-16T20:53:23Z</dcterms:modified>
</cp:coreProperties>
</file>